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556" r:id="rId3"/>
    <p:sldId id="350" r:id="rId4"/>
    <p:sldId id="537" r:id="rId5"/>
    <p:sldId id="539" r:id="rId6"/>
    <p:sldId id="540" r:id="rId7"/>
    <p:sldId id="607" r:id="rId8"/>
    <p:sldId id="610" r:id="rId9"/>
    <p:sldId id="557" r:id="rId10"/>
    <p:sldId id="583" r:id="rId11"/>
    <p:sldId id="558" r:id="rId12"/>
    <p:sldId id="584" r:id="rId13"/>
    <p:sldId id="510" r:id="rId14"/>
    <p:sldId id="511" r:id="rId15"/>
    <p:sldId id="560" r:id="rId16"/>
    <p:sldId id="611" r:id="rId17"/>
    <p:sldId id="602" r:id="rId18"/>
    <p:sldId id="606" r:id="rId19"/>
    <p:sldId id="561" r:id="rId20"/>
    <p:sldId id="576" r:id="rId21"/>
    <p:sldId id="577" r:id="rId22"/>
    <p:sldId id="603" r:id="rId23"/>
    <p:sldId id="548" r:id="rId24"/>
    <p:sldId id="549" r:id="rId25"/>
    <p:sldId id="578" r:id="rId26"/>
    <p:sldId id="551" r:id="rId27"/>
    <p:sldId id="552" r:id="rId28"/>
    <p:sldId id="564" r:id="rId29"/>
    <p:sldId id="579" r:id="rId30"/>
    <p:sldId id="553" r:id="rId31"/>
    <p:sldId id="554" r:id="rId32"/>
    <p:sldId id="605" r:id="rId33"/>
    <p:sldId id="580" r:id="rId34"/>
    <p:sldId id="590" r:id="rId35"/>
    <p:sldId id="591" r:id="rId36"/>
    <p:sldId id="592" r:id="rId37"/>
    <p:sldId id="593" r:id="rId38"/>
    <p:sldId id="600" r:id="rId39"/>
    <p:sldId id="594" r:id="rId40"/>
    <p:sldId id="595" r:id="rId41"/>
    <p:sldId id="596" r:id="rId42"/>
    <p:sldId id="597" r:id="rId43"/>
    <p:sldId id="598" r:id="rId44"/>
    <p:sldId id="599" r:id="rId45"/>
    <p:sldId id="601" r:id="rId46"/>
    <p:sldId id="565" r:id="rId47"/>
    <p:sldId id="567" r:id="rId48"/>
    <p:sldId id="566" r:id="rId49"/>
    <p:sldId id="568" r:id="rId50"/>
    <p:sldId id="569" r:id="rId51"/>
    <p:sldId id="570" r:id="rId52"/>
    <p:sldId id="571" r:id="rId53"/>
    <p:sldId id="575" r:id="rId54"/>
    <p:sldId id="572" r:id="rId55"/>
    <p:sldId id="573" r:id="rId56"/>
    <p:sldId id="57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9"/>
    <p:restoredTop sz="86428"/>
  </p:normalViewPr>
  <p:slideViewPr>
    <p:cSldViewPr snapToGrid="0" snapToObjects="1">
      <p:cViewPr varScale="1">
        <p:scale>
          <a:sx n="207" d="100"/>
          <a:sy n="207" d="100"/>
        </p:scale>
        <p:origin x="736" y="160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0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60.png"/><Relationship Id="rId10" Type="http://schemas.openxmlformats.org/officeDocument/2006/relationships/image" Target="../media/image31.png"/><Relationship Id="rId4" Type="http://schemas.openxmlformats.org/officeDocument/2006/relationships/image" Target="../media/image250.pn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4.png"/><Relationship Id="rId7" Type="http://schemas.openxmlformats.org/officeDocument/2006/relationships/image" Target="../media/image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4.tiff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7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72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2A2A6E-B24B-F34C-BFFB-87EE896DED82}"/>
              </a:ext>
            </a:extLst>
          </p:cNvPr>
          <p:cNvSpPr/>
          <p:nvPr/>
        </p:nvSpPr>
        <p:spPr>
          <a:xfrm>
            <a:off x="6297168" y="2347987"/>
            <a:ext cx="4364736" cy="3133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6804E1F-4731-C540-62F1-E0BEC2288376}"/>
                  </a:ext>
                </a:extLst>
              </p:cNvPr>
              <p:cNvSpPr/>
              <p:nvPr/>
            </p:nvSpPr>
            <p:spPr>
              <a:xfrm>
                <a:off x="563391" y="6267156"/>
                <a:ext cx="3696974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1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1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6804E1F-4731-C540-62F1-E0BEC22883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1" y="6267156"/>
                <a:ext cx="3696974" cy="576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86563E-0758-57BF-4AED-EDCE1CDC751E}"/>
                  </a:ext>
                </a:extLst>
              </p:cNvPr>
              <p:cNvSpPr/>
              <p:nvPr/>
            </p:nvSpPr>
            <p:spPr>
              <a:xfrm>
                <a:off x="5179555" y="6085423"/>
                <a:ext cx="7219424" cy="8149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1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86563E-0758-57BF-4AED-EDCE1CDC75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555" y="6085423"/>
                <a:ext cx="7219424" cy="8149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021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245B05-0C94-ACB7-86AE-112047CBA72F}"/>
                  </a:ext>
                </a:extLst>
              </p:cNvPr>
              <p:cNvSpPr/>
              <p:nvPr/>
            </p:nvSpPr>
            <p:spPr>
              <a:xfrm>
                <a:off x="563391" y="6267156"/>
                <a:ext cx="3696974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1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1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5245B05-0C94-ACB7-86AE-112047CBA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1" y="6267156"/>
                <a:ext cx="3696974" cy="576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DBE0FF7-F3E1-3DBE-9B83-4F84FE797780}"/>
                  </a:ext>
                </a:extLst>
              </p:cNvPr>
              <p:cNvSpPr/>
              <p:nvPr/>
            </p:nvSpPr>
            <p:spPr>
              <a:xfrm>
                <a:off x="5179555" y="6085423"/>
                <a:ext cx="7219424" cy="8149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1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1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DBE0FF7-F3E1-3DBE-9B83-4F84FE797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555" y="6085423"/>
                <a:ext cx="7219424" cy="8149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274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6459982" y="3429000"/>
            <a:ext cx="2742075" cy="518886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0FC9-BD3C-694A-B421-3678C505FF9D}"/>
              </a:ext>
            </a:extLst>
          </p:cNvPr>
          <p:cNvSpPr txBox="1"/>
          <p:nvPr/>
        </p:nvSpPr>
        <p:spPr>
          <a:xfrm>
            <a:off x="8545887" y="2719648"/>
            <a:ext cx="2528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</a:rPr>
              <a:t>Our focus so far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65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945178" y="3242868"/>
            <a:ext cx="4673336" cy="341918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0FC9-BD3C-694A-B421-3678C505FF9D}"/>
              </a:ext>
            </a:extLst>
          </p:cNvPr>
          <p:cNvSpPr txBox="1"/>
          <p:nvPr/>
        </p:nvSpPr>
        <p:spPr>
          <a:xfrm>
            <a:off x="6849673" y="5535419"/>
            <a:ext cx="4266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Let’s spend some time here</a:t>
            </a:r>
          </a:p>
        </p:txBody>
      </p:sp>
    </p:spTree>
    <p:extLst>
      <p:ext uri="{BB962C8B-B14F-4D97-AF65-F5344CB8AC3E}">
        <p14:creationId xmlns:p14="http://schemas.microsoft.com/office/powerpoint/2010/main" val="7052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EB04-D909-2844-ACF4-4E09AE88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550F2-C317-F348-8A97-3E921F167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11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/>
                  <a:t>some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Linear models: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Simple models =&gt; Good generalization error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Reminder: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We will </a:t>
                </a:r>
                <a:r>
                  <a:rPr lang="en-US" b="1" dirty="0">
                    <a:solidFill>
                      <a:schemeClr val="tx1"/>
                    </a:solidFill>
                  </a:rPr>
                  <a:t>interchangeably use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to represent a hypothesis in linear models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9881697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111111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111111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205405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205405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313889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313889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B5BB0C-C85B-A04B-8BA2-2928FE6C18CB}"/>
              </a:ext>
            </a:extLst>
          </p:cNvPr>
          <p:cNvCxnSpPr>
            <a:cxnSpLocks/>
          </p:cNvCxnSpPr>
          <p:nvPr/>
        </p:nvCxnSpPr>
        <p:spPr>
          <a:xfrm>
            <a:off x="9570720" y="4164157"/>
            <a:ext cx="483108" cy="4539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/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C660AD-E0B2-844E-AFBE-4A0E896714AE}"/>
              </a:ext>
            </a:extLst>
          </p:cNvPr>
          <p:cNvSpPr txBox="1"/>
          <p:nvPr/>
        </p:nvSpPr>
        <p:spPr>
          <a:xfrm>
            <a:off x="12496800" y="1341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4AB0E-C842-AD42-8630-1B1BB9BFC8A3}"/>
              </a:ext>
            </a:extLst>
          </p:cNvPr>
          <p:cNvSpPr txBox="1"/>
          <p:nvPr/>
        </p:nvSpPr>
        <p:spPr>
          <a:xfrm>
            <a:off x="9991344" y="2440893"/>
            <a:ext cx="208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Credit Card 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1DB0F-807D-664C-A810-C4E2DF2E1C9F}"/>
              </a:ext>
            </a:extLst>
          </p:cNvPr>
          <p:cNvSpPr txBox="1"/>
          <p:nvPr/>
        </p:nvSpPr>
        <p:spPr>
          <a:xfrm>
            <a:off x="9991344" y="2893829"/>
            <a:ext cx="16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 or not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50F7C-C27D-6148-B8C3-85452D737005}"/>
              </a:ext>
            </a:extLst>
          </p:cNvPr>
          <p:cNvSpPr txBox="1"/>
          <p:nvPr/>
        </p:nvSpPr>
        <p:spPr>
          <a:xfrm>
            <a:off x="9991344" y="3366576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7DBF17-B57F-D54A-A1EC-7C69AADF9263}"/>
              </a:ext>
            </a:extLst>
          </p:cNvPr>
          <p:cNvSpPr txBox="1"/>
          <p:nvPr/>
        </p:nvSpPr>
        <p:spPr>
          <a:xfrm>
            <a:off x="9991343" y="3803520"/>
            <a:ext cx="16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default</a:t>
            </a:r>
          </a:p>
        </p:txBody>
      </p:sp>
    </p:spTree>
    <p:extLst>
      <p:ext uri="{BB962C8B-B14F-4D97-AF65-F5344CB8AC3E}">
        <p14:creationId xmlns:p14="http://schemas.microsoft.com/office/powerpoint/2010/main" val="100585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6B2E-DE13-E44A-890E-AEA8B44D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Goal of the algorithm: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that minimizes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2400" dirty="0">
                    <a:solidFill>
                      <a:schemeClr val="accent1"/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Common algorithms: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Works well when the model is simple (generalization error is small)</a:t>
                </a:r>
              </a:p>
              <a:p>
                <a:pPr lvl="2"/>
                <a:r>
                  <a:rPr lang="en-US" dirty="0"/>
                  <a:t>Will focus on this in the discussion of linear models</a:t>
                </a:r>
              </a:p>
              <a:p>
                <a:pPr lvl="2"/>
                <a:endParaRPr lang="en-US" sz="600" dirty="0"/>
              </a:p>
              <a:p>
                <a:pPr lvl="2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penalty for complex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Will discuss this when we get to LFD Section 4</a:t>
                </a:r>
              </a:p>
              <a:p>
                <a:pPr lvl="2"/>
                <a:endParaRPr lang="en-US" sz="2400" dirty="0">
                  <a:solidFill>
                    <a:srgbClr val="C00000"/>
                  </a:solidFill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Optimization</a:t>
                </a:r>
                <a:r>
                  <a:rPr lang="en-US" sz="2400" dirty="0"/>
                  <a:t> is a key component in machine learning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ED986E-1324-D14F-A9EA-9BF66B64D6E1}"/>
                  </a:ext>
                </a:extLst>
              </p:cNvPr>
              <p:cNvSpPr/>
              <p:nvPr/>
            </p:nvSpPr>
            <p:spPr>
              <a:xfrm>
                <a:off x="7324058" y="4727767"/>
                <a:ext cx="4540538" cy="71468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VC Bound: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ED986E-1324-D14F-A9EA-9BF66B64D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058" y="4727767"/>
                <a:ext cx="4540538" cy="714683"/>
              </a:xfrm>
              <a:prstGeom prst="rect">
                <a:avLst/>
              </a:prstGeom>
              <a:blipFill>
                <a:blip r:embed="rId3"/>
                <a:stretch>
                  <a:fillRect l="-1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8D18257-A3AD-274F-9BFC-E9FE223849E0}"/>
              </a:ext>
            </a:extLst>
          </p:cNvPr>
          <p:cNvGrpSpPr/>
          <p:nvPr/>
        </p:nvGrpSpPr>
        <p:grpSpPr>
          <a:xfrm>
            <a:off x="8647237" y="131012"/>
            <a:ext cx="3453579" cy="2572916"/>
            <a:chOff x="1195603" y="0"/>
            <a:chExt cx="9205369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74BC5DC-20D2-F544-90AF-788DE0D1A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5603" y="0"/>
              <a:ext cx="9205369" cy="6858000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D881507-7EE9-584E-BF90-F82BED9D66D8}"/>
                </a:ext>
              </a:extLst>
            </p:cNvPr>
            <p:cNvSpPr/>
            <p:nvPr/>
          </p:nvSpPr>
          <p:spPr>
            <a:xfrm>
              <a:off x="1945178" y="3242868"/>
              <a:ext cx="4673336" cy="3419189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415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1388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503F-3B44-BA46-A373-F64E27CD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9272" cy="1325563"/>
          </a:xfrm>
        </p:spPr>
        <p:txBody>
          <a:bodyPr>
            <a:normAutofit/>
          </a:bodyPr>
          <a:lstStyle/>
          <a:p>
            <a:r>
              <a:rPr lang="en-US" dirty="0"/>
              <a:t>Linear Classification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Error measure: 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Property</a:t>
                </a:r>
              </a:p>
              <a:p>
                <a:pPr lvl="1"/>
                <a:r>
                  <a:rPr lang="en-US" dirty="0"/>
                  <a:t>Simple model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(Fact: the VC dimension of d-dim perceptron is d+1)</a:t>
                </a:r>
              </a:p>
              <a:p>
                <a:pPr lvl="1"/>
                <a:r>
                  <a:rPr lang="en-US" dirty="0"/>
                  <a:t>Good generalization error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When data is linearly separable</a:t>
                </a:r>
              </a:p>
              <a:p>
                <a:pPr lvl="1"/>
                <a:r>
                  <a:rPr lang="en-US" dirty="0"/>
                  <a:t>Run PLA </a:t>
                </a:r>
                <a:br>
                  <a:rPr lang="en-US" dirty="0"/>
                </a:b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=&gt;</a:t>
                </a:r>
                <a:r>
                  <a:rPr lang="en-US" dirty="0"/>
                  <a:t> 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=&gt;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BDD994-B850-C44E-B1C5-754209C38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974" y="1580959"/>
            <a:ext cx="1703274" cy="17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44672" cy="45690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HW1: Due Sep 23</a:t>
            </a:r>
          </a:p>
          <a:p>
            <a:pPr lvl="1"/>
            <a:r>
              <a:rPr lang="en-US" dirty="0"/>
              <a:t>Reserve time if you have never used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Check that submission is readable (if you scan your handwriting)</a:t>
            </a:r>
          </a:p>
          <a:p>
            <a:pPr lvl="1"/>
            <a:r>
              <a:rPr lang="en-US" b="1" dirty="0"/>
              <a:t>Correctly assign pages </a:t>
            </a:r>
            <a:r>
              <a:rPr lang="en-US" dirty="0"/>
              <a:t>to each problem (you won’t get points otherwise)</a:t>
            </a:r>
          </a:p>
          <a:p>
            <a:pPr lvl="1"/>
            <a:endParaRPr lang="en-US" dirty="0"/>
          </a:p>
          <a:p>
            <a:r>
              <a:rPr lang="en-US" dirty="0"/>
              <a:t>HW2: Will be announce later this week</a:t>
            </a:r>
          </a:p>
          <a:p>
            <a:endParaRPr lang="en-US" dirty="0"/>
          </a:p>
          <a:p>
            <a:r>
              <a:rPr lang="en-US" dirty="0"/>
              <a:t>Exam dates</a:t>
            </a:r>
          </a:p>
          <a:p>
            <a:pPr lvl="1"/>
            <a:r>
              <a:rPr lang="en-US" dirty="0"/>
              <a:t>Exam 1: October 27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We expect to finish the content for exam1 several lectures before the exam.</a:t>
            </a:r>
          </a:p>
          <a:p>
            <a:pPr lvl="1"/>
            <a:r>
              <a:rPr lang="en-US" dirty="0"/>
              <a:t>Exam 2: December 8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63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1DCF4-F161-C545-BD1F-A9B0450D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FC94E-898C-644B-9DF5-63D1635219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Generally a hard problem</a:t>
                </a:r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NP-hard</a:t>
                </a:r>
              </a:p>
              <a:p>
                <a:pPr lvl="1"/>
                <a:r>
                  <a:rPr lang="en-US" dirty="0"/>
                  <a:t>Reason: binary error is discrete and hard to optimize</a:t>
                </a:r>
              </a:p>
              <a:p>
                <a:endParaRPr lang="en-US" dirty="0"/>
              </a:p>
              <a:p>
                <a:r>
                  <a:rPr lang="en-US" dirty="0"/>
                  <a:t>Alternative approaches</a:t>
                </a:r>
              </a:p>
              <a:p>
                <a:pPr lvl="1"/>
                <a:r>
                  <a:rPr lang="en-US" dirty="0"/>
                  <a:t>Pocket algorithm</a:t>
                </a:r>
              </a:p>
              <a:p>
                <a:pPr lvl="2"/>
                <a:r>
                  <a:rPr lang="en-US" dirty="0"/>
                  <a:t>Run PLA for a finite pre-determined </a:t>
                </a:r>
                <a:r>
                  <a:rPr lang="en-US" dirty="0">
                    <a:solidFill>
                      <a:schemeClr val="accent1"/>
                    </a:solidFill>
                  </a:rPr>
                  <a:t>T </a:t>
                </a:r>
                <a:r>
                  <a:rPr lang="en-US" dirty="0"/>
                  <a:t>rounds</a:t>
                </a:r>
              </a:p>
              <a:p>
                <a:pPr lvl="2"/>
                <a:r>
                  <a:rPr lang="en-US" dirty="0"/>
                  <a:t>Keep track of the best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/>
                  <a:t>Engineering the features to make data closer to be separable</a:t>
                </a:r>
              </a:p>
              <a:p>
                <a:pPr lvl="2"/>
                <a:r>
                  <a:rPr lang="en-US" dirty="0"/>
                  <a:t>Feature engineering (requiring domain knowledge, e.g., see LFD Example 3.1)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Non-linear transformation (will discuss this in later lectures)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Changing the problem formulation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Treat it as a logistic regression problem (what’s the probability for the label to be +1)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Another example: Support vector machines in 2</a:t>
                </a:r>
                <a:r>
                  <a:rPr lang="en-US" baseline="30000" dirty="0">
                    <a:solidFill>
                      <a:schemeClr val="bg1">
                        <a:lumMod val="75000"/>
                      </a:schemeClr>
                    </a:solidFill>
                  </a:rPr>
                  <a:t>nd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half of the semester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FC94E-898C-644B-9DF5-63D163521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  <a:blipFill>
                <a:blip r:embed="rId2"/>
                <a:stretch>
                  <a:fillRect l="-965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719798-246F-834A-8EDE-6CB9927B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724" y="319832"/>
            <a:ext cx="2537120" cy="25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8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DD9E-DD38-C84D-B93F-3F1E1E13F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on Feature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D8643-43EF-F84A-AE3B-B831961727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7448" y="1831720"/>
                <a:ext cx="10515600" cy="481291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Task: Classify handwritten digits of 1 and 5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Linearly separable?</a:t>
                </a:r>
              </a:p>
              <a:p>
                <a:pPr lvl="1"/>
                <a:r>
                  <a:rPr lang="en-US" dirty="0"/>
                  <a:t>What are the features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  <a:p>
                <a:pPr lvl="2"/>
                <a:r>
                  <a:rPr lang="en-US" dirty="0"/>
                  <a:t>Each pixel as a feature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(deep neural network takes this approach. requires a lot of data)</a:t>
                </a:r>
              </a:p>
              <a:p>
                <a:pPr lvl="2"/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intensity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symmtry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Feature engineering is a practical issue in applied ML but not the focus of this course (requires domain knowledge).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D8643-43EF-F84A-AE3B-B831961727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7448" y="1831720"/>
                <a:ext cx="10515600" cy="4812919"/>
              </a:xfrm>
              <a:blipFill>
                <a:blip r:embed="rId2"/>
                <a:stretch>
                  <a:fillRect l="-1086" t="-3158" b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8E591F5-6227-6B44-B601-FB4DBA9AE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838" y="1681235"/>
            <a:ext cx="1009650" cy="991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27251-8990-FE4B-B768-0310D1575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629" y="1658495"/>
            <a:ext cx="1009650" cy="1036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7D25DC-FAAB-2545-B399-E1D0A098E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874" y="4420646"/>
            <a:ext cx="3337516" cy="179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8935203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8935203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39580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BB3A-CCCC-AE42-AC13-6C670B2B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5D8991-78C8-3942-916E-1D1AB59F3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32" y="1316004"/>
            <a:ext cx="4567468" cy="19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0F31-D0AA-2A4B-B2E6-DC5A3581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0410DD-AC3C-B640-ADFD-E0E6B35C2254}"/>
                  </a:ext>
                </a:extLst>
              </p:cNvPr>
              <p:cNvSpPr/>
              <p:nvPr/>
            </p:nvSpPr>
            <p:spPr>
              <a:xfrm>
                <a:off x="8367712" y="3015456"/>
                <a:ext cx="2986088" cy="985838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th</a:t>
                </a:r>
                <a:r>
                  <a:rPr lang="en-US" sz="2400" dirty="0"/>
                  <a:t> element of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0410DD-AC3C-B640-ADFD-E0E6B35C2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712" y="3015456"/>
                <a:ext cx="2986088" cy="985838"/>
              </a:xfrm>
              <a:prstGeom prst="roundRect">
                <a:avLst/>
              </a:prstGeom>
              <a:blipFill>
                <a:blip r:embed="rId3"/>
                <a:stretch>
                  <a:fillRect r="-253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E21320-821F-8A4F-9CC2-8FF1BE3E26C1}"/>
              </a:ext>
            </a:extLst>
          </p:cNvPr>
          <p:cNvCxnSpPr>
            <a:cxnSpLocks/>
          </p:cNvCxnSpPr>
          <p:nvPr/>
        </p:nvCxnSpPr>
        <p:spPr>
          <a:xfrm>
            <a:off x="6753100" y="3537938"/>
            <a:ext cx="1241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6B099-6689-5B4B-B017-5276E6C2719D}"/>
                  </a:ext>
                </a:extLst>
              </p:cNvPr>
              <p:cNvSpPr/>
              <p:nvPr/>
            </p:nvSpPr>
            <p:spPr>
              <a:xfrm>
                <a:off x="5165750" y="5250252"/>
                <a:ext cx="1860500" cy="137511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216B099-6689-5B4B-B017-5276E6C27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750" y="5250252"/>
                <a:ext cx="1860500" cy="137511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C89FF96-AE5F-984D-AC16-6506AE3A6E5E}"/>
                  </a:ext>
                </a:extLst>
              </p:cNvPr>
              <p:cNvSpPr/>
              <p:nvPr/>
            </p:nvSpPr>
            <p:spPr>
              <a:xfrm>
                <a:off x="7994822" y="5253444"/>
                <a:ext cx="3462371" cy="137511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C89FF96-AE5F-984D-AC16-6506AE3A6E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822" y="5253444"/>
                <a:ext cx="3462371" cy="137511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EF7B11-3A9F-2C48-AEC7-BDFC5C1D38E3}"/>
                  </a:ext>
                </a:extLst>
              </p:cNvPr>
              <p:cNvSpPr txBox="1"/>
              <p:nvPr/>
            </p:nvSpPr>
            <p:spPr>
              <a:xfrm>
                <a:off x="5750288" y="4603921"/>
                <a:ext cx="18696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Predictions made </a:t>
                </a:r>
                <a:br>
                  <a:rPr lang="en-US" dirty="0">
                    <a:solidFill>
                      <a:schemeClr val="accent2"/>
                    </a:solidFill>
                  </a:rPr>
                </a:br>
                <a:r>
                  <a:rPr lang="en-US" dirty="0">
                    <a:solidFill>
                      <a:schemeClr val="accent2"/>
                    </a:solidFill>
                  </a:rPr>
                  <a:t>by hypothesis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EF7B11-3A9F-2C48-AEC7-BDFC5C1D3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288" y="4603921"/>
                <a:ext cx="1869614" cy="646331"/>
              </a:xfrm>
              <a:prstGeom prst="rect">
                <a:avLst/>
              </a:prstGeom>
              <a:blipFill>
                <a:blip r:embed="rId6"/>
                <a:stretch>
                  <a:fillRect l="-2703" t="-3846" r="-202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60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F43C-50E0-5642-AF8B-586F6BFD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Rewriting the In-Sample Error In Matrix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4D7585-76C7-7D45-8F41-9CDEF368F89C}"/>
                  </a:ext>
                </a:extLst>
              </p:cNvPr>
              <p:cNvSpPr txBox="1"/>
              <p:nvPr/>
            </p:nvSpPr>
            <p:spPr>
              <a:xfrm>
                <a:off x="632930" y="2008132"/>
                <a:ext cx="4049057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4D7585-76C7-7D45-8F41-9CDEF368F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30" y="2008132"/>
                <a:ext cx="4049057" cy="1038489"/>
              </a:xfrm>
              <a:prstGeom prst="rect">
                <a:avLst/>
              </a:prstGeom>
              <a:blipFill>
                <a:blip r:embed="rId2"/>
                <a:stretch>
                  <a:fillRect t="-113095" b="-17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6090F-8851-C84D-9256-E568E9AAD8D0}"/>
                  </a:ext>
                </a:extLst>
              </p:cNvPr>
              <p:cNvSpPr txBox="1"/>
              <p:nvPr/>
            </p:nvSpPr>
            <p:spPr>
              <a:xfrm>
                <a:off x="1503501" y="3165979"/>
                <a:ext cx="2952243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6090F-8851-C84D-9256-E568E9AAD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01" y="3165979"/>
                <a:ext cx="2952243" cy="1038489"/>
              </a:xfrm>
              <a:prstGeom prst="rect">
                <a:avLst/>
              </a:prstGeom>
              <a:blipFill>
                <a:blip r:embed="rId3"/>
                <a:stretch>
                  <a:fillRect l="-14163" t="-114458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C205C-6610-514A-AC40-898CD573D2C9}"/>
                  </a:ext>
                </a:extLst>
              </p:cNvPr>
              <p:cNvSpPr txBox="1"/>
              <p:nvPr/>
            </p:nvSpPr>
            <p:spPr>
              <a:xfrm>
                <a:off x="1585086" y="4323826"/>
                <a:ext cx="2107124" cy="6978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C205C-6610-514A-AC40-898CD573D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086" y="4323826"/>
                <a:ext cx="2107124" cy="697820"/>
              </a:xfrm>
              <a:prstGeom prst="rect">
                <a:avLst/>
              </a:prstGeom>
              <a:blipFill>
                <a:blip r:embed="rId4"/>
                <a:stretch>
                  <a:fillRect l="-1198" t="-1786" r="-119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E3D16-04FB-FA45-B402-BB4A2DA067EE}"/>
                  </a:ext>
                </a:extLst>
              </p:cNvPr>
              <p:cNvSpPr txBox="1"/>
              <p:nvPr/>
            </p:nvSpPr>
            <p:spPr>
              <a:xfrm>
                <a:off x="1646240" y="5391170"/>
                <a:ext cx="3167897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E3D16-04FB-FA45-B402-BB4A2DA06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240" y="5391170"/>
                <a:ext cx="3167897" cy="693908"/>
              </a:xfrm>
              <a:prstGeom prst="rect">
                <a:avLst/>
              </a:prstGeom>
              <a:blipFill>
                <a:blip r:embed="rId5"/>
                <a:stretch>
                  <a:fillRect l="-1992" r="-39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F005C-BCFB-874A-8B71-755E2B46A4AC}"/>
                  </a:ext>
                </a:extLst>
              </p:cNvPr>
              <p:cNvSpPr txBox="1"/>
              <p:nvPr/>
            </p:nvSpPr>
            <p:spPr>
              <a:xfrm>
                <a:off x="7230581" y="4632538"/>
                <a:ext cx="3753082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F005C-BCFB-874A-8B71-755E2B46A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581" y="4632538"/>
                <a:ext cx="3753082" cy="693908"/>
              </a:xfrm>
              <a:prstGeom prst="rect">
                <a:avLst/>
              </a:prstGeom>
              <a:blipFill>
                <a:blip r:embed="rId6"/>
                <a:stretch>
                  <a:fillRect l="-135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7945C5-7F34-2C44-B71E-0983C2EBD3B7}"/>
                  </a:ext>
                </a:extLst>
              </p:cNvPr>
              <p:cNvSpPr/>
              <p:nvPr/>
            </p:nvSpPr>
            <p:spPr>
              <a:xfrm>
                <a:off x="7043784" y="5604319"/>
                <a:ext cx="4719150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7945C5-7F34-2C44-B71E-0983C2EBD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784" y="5604319"/>
                <a:ext cx="4719150" cy="783804"/>
              </a:xfrm>
              <a:prstGeom prst="rect">
                <a:avLst/>
              </a:prstGeom>
              <a:blipFill>
                <a:blip r:embed="rId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21C44-2E3C-0B40-9062-226A50BFAF75}"/>
                  </a:ext>
                </a:extLst>
              </p:cNvPr>
              <p:cNvSpPr txBox="1"/>
              <p:nvPr/>
            </p:nvSpPr>
            <p:spPr>
              <a:xfrm>
                <a:off x="6065888" y="4847368"/>
                <a:ext cx="97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21C44-2E3C-0B40-9062-226A50BFA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888" y="4847368"/>
                <a:ext cx="977896" cy="369332"/>
              </a:xfrm>
              <a:prstGeom prst="rect">
                <a:avLst/>
              </a:prstGeom>
              <a:blipFill>
                <a:blip r:embed="rId8"/>
                <a:stretch>
                  <a:fillRect l="-641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77F047-5B72-0C4F-BFD9-C8A28D690BB1}"/>
              </a:ext>
            </a:extLst>
          </p:cNvPr>
          <p:cNvCxnSpPr/>
          <p:nvPr/>
        </p:nvCxnSpPr>
        <p:spPr>
          <a:xfrm>
            <a:off x="4968345" y="5129660"/>
            <a:ext cx="7569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985719A-D626-6642-ADD3-F18C55E9E995}"/>
                  </a:ext>
                </a:extLst>
              </p:cNvPr>
              <p:cNvSpPr/>
              <p:nvPr/>
            </p:nvSpPr>
            <p:spPr>
              <a:xfrm>
                <a:off x="5192190" y="3165978"/>
                <a:ext cx="2725723" cy="1038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algn="ctr"/>
                <a:endParaRPr lang="en-US" sz="1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985719A-D626-6642-ADD3-F18C55E9E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0" y="3165978"/>
                <a:ext cx="2725723" cy="1038490"/>
              </a:xfrm>
              <a:prstGeom prst="roundRect">
                <a:avLst/>
              </a:prstGeom>
              <a:blipFill>
                <a:blip r:embed="rId9"/>
                <a:stretch>
                  <a:fillRect b="-5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D2633A1-54E4-3249-9BB1-970EBBCEB136}"/>
                  </a:ext>
                </a:extLst>
              </p:cNvPr>
              <p:cNvSpPr/>
              <p:nvPr/>
            </p:nvSpPr>
            <p:spPr>
              <a:xfrm>
                <a:off x="5192190" y="1859041"/>
                <a:ext cx="2159586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;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D2633A1-54E4-3249-9BB1-970EBBCEB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0" y="1859041"/>
                <a:ext cx="2159586" cy="1060001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F28E9140-2260-4F43-B44C-23817C70E1D6}"/>
                  </a:ext>
                </a:extLst>
              </p:cNvPr>
              <p:cNvSpPr/>
              <p:nvPr/>
            </p:nvSpPr>
            <p:spPr>
              <a:xfrm>
                <a:off x="7510015" y="1859041"/>
                <a:ext cx="1434162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F28E9140-2260-4F43-B44C-23817C70E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015" y="1859041"/>
                <a:ext cx="1434162" cy="106000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9616194-B5E7-0140-99B7-C6494CA3DA34}"/>
                  </a:ext>
                </a:extLst>
              </p:cNvPr>
              <p:cNvSpPr/>
              <p:nvPr/>
            </p:nvSpPr>
            <p:spPr>
              <a:xfrm>
                <a:off x="9102416" y="1859041"/>
                <a:ext cx="2668960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9616194-B5E7-0140-99B7-C6494CA3D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416" y="1859041"/>
                <a:ext cx="2668960" cy="106000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72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0A4B8-1474-734B-B489-E67D2C92D6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0A4B8-1474-734B-B489-E67D2C92D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9F640-8B6C-9F4F-8B79-780C3BDF8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Think about what you’ll do for one-dimensional case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Derivations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==&gt;</a:t>
                </a:r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9F640-8B6C-9F4F-8B79-780C3BDF8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907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4C5FD87-74DB-9747-AB3E-07F03752668B}"/>
                  </a:ext>
                </a:extLst>
              </p:cNvPr>
              <p:cNvSpPr/>
              <p:nvPr/>
            </p:nvSpPr>
            <p:spPr>
              <a:xfrm>
                <a:off x="8473440" y="1623854"/>
                <a:ext cx="3590544" cy="236524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4C5FD87-74DB-9747-AB3E-07F037526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440" y="1623854"/>
                <a:ext cx="3590544" cy="236524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819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B6E8-8016-B745-8AC4-D2D6DB46C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9075"/>
                <a:ext cx="10515600" cy="67389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Two cases: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invertible </a:t>
                </a:r>
                <a:r>
                  <a:rPr lang="en-US" dirty="0"/>
                  <a:t>(When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most of the time, it is invertible)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not invertible</a:t>
                </a:r>
              </a:p>
              <a:p>
                <a:pPr lvl="2"/>
                <a:r>
                  <a:rPr lang="en-US" sz="2400" dirty="0"/>
                  <a:t>Requires special handling 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(See LFD Problem 3.15 for an example)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practice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pseudo-inverse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0" i="0" dirty="0" smtClean="0"/>
                          <m:t>Wh</m:t>
                        </m:r>
                        <m:r>
                          <m:rPr>
                            <m:nor/>
                          </m:rPr>
                          <a:rPr lang="en-US" sz="2400" dirty="0"/>
                          <m:t>en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is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</a:rPr>
                          <m:t>invertible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2"/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</m:oMath>
                </a14:m>
                <a:r>
                  <a:rPr lang="en-US" sz="2400" dirty="0"/>
                  <a:t>is not invertible, “handle” it appropriately (usually done in the library for you)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Linear regression algorithm (a single step algorithm):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2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B6E8-8016-B745-8AC4-D2D6DB46C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9075"/>
                <a:ext cx="10515600" cy="6738937"/>
              </a:xfrm>
              <a:blipFill>
                <a:blip r:embed="rId2"/>
                <a:stretch>
                  <a:fillRect l="-844" t="-2072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1BF21B2-F3AF-F240-8FC0-4ABEE9DDA230}"/>
              </a:ext>
            </a:extLst>
          </p:cNvPr>
          <p:cNvSpPr/>
          <p:nvPr/>
        </p:nvSpPr>
        <p:spPr>
          <a:xfrm>
            <a:off x="1171575" y="5829300"/>
            <a:ext cx="7200900" cy="9799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7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00ADA-4B74-9141-B32B-154F4E1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“Algorithm”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F07B8-8987-4747-9939-3FF828017A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Input: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Construct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pseudo-inverse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i="1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invertible)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Output: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F07B8-8987-4747-9939-3FF828017A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92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5F8C-2F58-B04F-A8A1-A57555EF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69826-EE1F-C244-9878-0E322EC4C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75956" y="2689412"/>
                <a:ext cx="6109537" cy="1680883"/>
              </a:xfrm>
            </p:spPr>
            <p:txBody>
              <a:bodyPr/>
              <a:lstStyle/>
              <a:p>
                <a:r>
                  <a:rPr lang="en-US" dirty="0"/>
                  <a:t>What happens in 0-dimensional model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Given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What’s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69826-EE1F-C244-9878-0E322EC4C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75956" y="2689412"/>
                <a:ext cx="6109537" cy="1680883"/>
              </a:xfrm>
              <a:blipFill>
                <a:blip r:embed="rId2"/>
                <a:stretch>
                  <a:fillRect l="-1867" t="-5970" r="-207" b="-6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EF4237-2638-C942-B52F-AACB8929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78" y="1825625"/>
            <a:ext cx="4635938" cy="3782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6705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7D63-9324-5C45-8B50-54169038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584C1-D401-0745-873D-577A86653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9676" y="1825625"/>
                <a:ext cx="6205818" cy="48323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Special case of </a:t>
                </a:r>
                <a:r>
                  <a:rPr lang="en-US" dirty="0">
                    <a:solidFill>
                      <a:schemeClr val="accent1"/>
                    </a:solidFill>
                  </a:rPr>
                  <a:t>zero–dimensional </a:t>
                </a:r>
                <a:r>
                  <a:rPr lang="en-US" dirty="0"/>
                  <a:t>space</a:t>
                </a:r>
              </a:p>
              <a:p>
                <a:endParaRPr lang="en-US" sz="1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0" dirty="0"/>
                  <a:t>  =&gt;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b="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000" b="0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6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br>
                  <a:rPr lang="en-US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</a:t>
                </a:r>
              </a:p>
              <a:p>
                <a:pPr marL="0" indent="0">
                  <a:buNone/>
                </a:pPr>
                <a:r>
                  <a:rPr lang="en-US" sz="20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584C1-D401-0745-873D-577A86653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9676" y="1825625"/>
                <a:ext cx="6205818" cy="4832350"/>
              </a:xfrm>
              <a:blipFill>
                <a:blip r:embed="rId2"/>
                <a:stretch>
                  <a:fillRect l="-1837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94F3D25-3E69-4142-AE7C-0B4C25704836}"/>
              </a:ext>
            </a:extLst>
          </p:cNvPr>
          <p:cNvSpPr txBox="1"/>
          <p:nvPr/>
        </p:nvSpPr>
        <p:spPr>
          <a:xfrm>
            <a:off x="5774110" y="5498181"/>
            <a:ext cx="314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Squared error =&gt; mean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EF5A9-EAE2-924A-90BB-1E0C324E8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78" y="1839073"/>
            <a:ext cx="4635938" cy="3782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2270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DC5C-FEEF-D74A-BE06-135938EF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FCF55E-24D8-E746-8FE1-17A8D1793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33100" cy="49180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Linear regression generalizes very well</a:t>
                </a:r>
              </a:p>
              <a:p>
                <a:pPr lvl="1"/>
                <a:r>
                  <a:rPr lang="en-US" dirty="0"/>
                  <a:t>Under mild conditions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(See LFD Exercise 3.4 for an example)</a:t>
                </a:r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/>
                  <a:t>Use regression for classification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Note that</a:t>
                </a:r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Use linear regression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for data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∈{−1,+1}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 for classification: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/>
                  <a:t>Alternatively,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 as the initialization for Pocket Algorithm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FCF55E-24D8-E746-8FE1-17A8D1793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33100" cy="4918075"/>
              </a:xfrm>
              <a:blipFill>
                <a:blip r:embed="rId2"/>
                <a:stretch>
                  <a:fillRect l="-93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27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118952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118952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12798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97C77-F6A8-FB46-A13C-C9643024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Will this patient have a heart attack within the next year?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outputs a value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Interpreting it as the </a:t>
                </a:r>
                <a:r>
                  <a:rPr lang="en-US" dirty="0">
                    <a:solidFill>
                      <a:schemeClr val="accent2"/>
                    </a:solidFill>
                  </a:rPr>
                  <a:t>probability of yes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BC75469-E301-3042-91F7-28234270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480" y="2450208"/>
            <a:ext cx="3228336" cy="23367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DBAE49-6819-6C41-A037-F4B8647EE118}"/>
              </a:ext>
            </a:extLst>
          </p:cNvPr>
          <p:cNvSpPr/>
          <p:nvPr/>
        </p:nvSpPr>
        <p:spPr>
          <a:xfrm>
            <a:off x="5165967" y="292610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Classification: Yes/No</a:t>
            </a:r>
          </a:p>
          <a:p>
            <a:endParaRPr lang="en-US" sz="2800" dirty="0"/>
          </a:p>
          <a:p>
            <a:r>
              <a:rPr lang="en-US" sz="2800" dirty="0"/>
              <a:t>Logistic regression: Probability of Yes</a:t>
            </a:r>
          </a:p>
        </p:txBody>
      </p:sp>
    </p:spTree>
    <p:extLst>
      <p:ext uri="{BB962C8B-B14F-4D97-AF65-F5344CB8AC3E}">
        <p14:creationId xmlns:p14="http://schemas.microsoft.com/office/powerpoint/2010/main" val="356580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1AB-884E-0048-A478-C1C9C552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500" b="0" dirty="0"/>
              </a:p>
              <a:p>
                <a:pPr lvl="1"/>
                <a:r>
                  <a:rPr lang="en-US" b="0" dirty="0"/>
                  <a:t>Want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map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(−∞,∞)</m:t>
                    </m:r>
                  </m:oMath>
                </a14:m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A sigmoid function (”S”-shaped function)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0.5       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→−∞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Useful property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2774" t="-3779" b="-47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D04DFA-2D7D-934D-8C15-069DC65B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985" y="4001294"/>
            <a:ext cx="3756959" cy="22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634F-3D58-0247-8CEA-84CA37A7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Dataset do We 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are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Ideally, we want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to be the probability value</a:t>
                </a:r>
              </a:p>
              <a:p>
                <a:pPr lvl="1"/>
                <a:r>
                  <a:rPr lang="en-US" dirty="0"/>
                  <a:t>In practice, we </a:t>
                </a:r>
                <a:r>
                  <a:rPr lang="en-US" dirty="0">
                    <a:solidFill>
                      <a:srgbClr val="C00000"/>
                    </a:solidFill>
                  </a:rPr>
                  <a:t>cannot measure a probability</a:t>
                </a:r>
              </a:p>
              <a:p>
                <a:pPr lvl="1"/>
                <a:r>
                  <a:rPr lang="en-US" dirty="0"/>
                  <a:t>We can only see the occurrence of an event and infer the probability</a:t>
                </a:r>
              </a:p>
              <a:p>
                <a:pPr lvl="1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(We often only observe whether the person had heart attack, we don’t observe the “probability”)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Need to address the case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the 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E7DE3C9-4CE9-2343-9805-22A6863C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464" y="1453790"/>
            <a:ext cx="2436184" cy="1763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BCC740-618F-1C49-9E2D-FE7CCDACD18B}"/>
                  </a:ext>
                </a:extLst>
              </p:cNvPr>
              <p:cNvSpPr/>
              <p:nvPr/>
            </p:nvSpPr>
            <p:spPr>
              <a:xfrm>
                <a:off x="8398314" y="2073880"/>
                <a:ext cx="8271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BCC740-618F-1C49-9E2D-FE7CCDACD1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314" y="2073880"/>
                <a:ext cx="827150" cy="523220"/>
              </a:xfrm>
              <a:prstGeom prst="rect">
                <a:avLst/>
              </a:prstGeom>
              <a:blipFill>
                <a:blip r:embed="rId4"/>
                <a:stretch>
                  <a:fillRect t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34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Error Measure: Quantifying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800" dirty="0"/>
              </a:p>
              <a:p>
                <a:pPr lvl="1"/>
                <a:r>
                  <a:rPr lang="en-US" b="0" dirty="0"/>
                  <a:t>Another way to write it: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do we define the error measure to quantify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Ideally, we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meaningful</a:t>
                </a:r>
              </a:p>
              <a:p>
                <a:pPr lvl="2"/>
                <a:r>
                  <a:rPr lang="en-US" dirty="0"/>
                  <a:t>Binary error for classification: tell us the number of mistakes we make</a:t>
                </a:r>
              </a:p>
              <a:p>
                <a:pPr lvl="2"/>
                <a:r>
                  <a:rPr lang="en-US" dirty="0"/>
                  <a:t>Squared error for regression: the error minimizer is the ”mean (average)”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We also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easy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5465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70977D4-8638-6643-8AF2-C81290E0B9E3}"/>
                  </a:ext>
                </a:extLst>
              </p:cNvPr>
              <p:cNvSpPr/>
              <p:nvPr/>
            </p:nvSpPr>
            <p:spPr>
              <a:xfrm>
                <a:off x="8333320" y="1465126"/>
                <a:ext cx="3721967" cy="92049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Side note: 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You probably can guess why the property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might be helpful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70977D4-8638-6643-8AF2-C81290E0B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320" y="1465126"/>
                <a:ext cx="3721967" cy="920496"/>
              </a:xfrm>
              <a:prstGeom prst="round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95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It looks complicated, but</a:t>
                </a:r>
              </a:p>
              <a:p>
                <a:pPr lvl="1"/>
                <a:r>
                  <a:rPr lang="en-US" dirty="0"/>
                  <a:t>It has nice interpretations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(min error =&gt; max likelihood)</a:t>
                </a:r>
              </a:p>
              <a:p>
                <a:pPr lvl="1"/>
                <a:r>
                  <a:rPr lang="en-US" dirty="0"/>
                  <a:t>It is easy to optimize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(continuous, differentiable, convex)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06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954F-5568-8B4D-8A9E-BD5DC152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743044"/>
          </a:xfrm>
        </p:spPr>
        <p:txBody>
          <a:bodyPr>
            <a:normAutofit/>
          </a:bodyPr>
          <a:lstStyle/>
          <a:p>
            <a:pPr algn="ctr"/>
            <a:br>
              <a:rPr lang="en-US" sz="4400" dirty="0"/>
            </a:br>
            <a:r>
              <a:rPr lang="en-US" sz="4400" dirty="0"/>
              <a:t>Minimizing Cross Entropy Error 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Maximizing Likelihood</a:t>
            </a:r>
          </a:p>
        </p:txBody>
      </p:sp>
      <p:sp>
        <p:nvSpPr>
          <p:cNvPr id="5" name="Equal 4">
            <a:extLst>
              <a:ext uri="{FF2B5EF4-FFF2-40B4-BE49-F238E27FC236}">
                <a16:creationId xmlns:a16="http://schemas.microsoft.com/office/drawing/2014/main" id="{79276401-B9B3-8142-8DD9-702A5B2502E1}"/>
              </a:ext>
            </a:extLst>
          </p:cNvPr>
          <p:cNvSpPr/>
          <p:nvPr/>
        </p:nvSpPr>
        <p:spPr>
          <a:xfrm rot="5400000">
            <a:off x="5499847" y="3745987"/>
            <a:ext cx="988359" cy="65890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919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498360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</a:endParaRPr>
              </a:p>
              <a:p>
                <a:pPr lvl="1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Maximum likelihood estimation (MLE)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Sidenote: Two different concepts in ML</a:t>
                </a:r>
              </a:p>
              <a:p>
                <a:pPr lvl="1"/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[Focus of this course]</a:t>
                </a:r>
              </a:p>
              <a:p>
                <a:pPr lvl="1"/>
                <a:r>
                  <a:rPr lang="en-US" dirty="0"/>
                  <a:t>Posterior: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[Focus of Bayesian machine learning: More in 515T]</a:t>
                </a:r>
              </a:p>
              <a:p>
                <a:pPr lvl="1"/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Connection: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endParaRPr lang="en-US" sz="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rior</m:t>
                    </m:r>
                    <m:func>
                      <m:func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the additional assumption Bayesian ML makes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4983607"/>
              </a:xfrm>
              <a:blipFill>
                <a:blip r:embed="rId2"/>
                <a:stretch>
                  <a:fillRect l="-1063" t="-2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40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E9274-6B35-B64E-B7D1-AEEABD2A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</a:t>
            </a:r>
            <a:r>
              <a:rPr lang="en-US"/>
              <a:t>Generalization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D3205F-5E14-DB42-B2D8-E96DB9C23C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VC Bound: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  <a:p>
                <a:endParaRPr lang="en-US" sz="600" dirty="0"/>
              </a:p>
              <a:p>
                <a:r>
                  <a:rPr lang="en-US" sz="2400" dirty="0"/>
                  <a:t>Theoretically characterize the feasibility of learning</a:t>
                </a:r>
              </a:p>
              <a:p>
                <a:r>
                  <a:rPr lang="en-US" sz="2400" dirty="0"/>
                  <a:t>The performance of your learning,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, depends on </a:t>
                </a:r>
              </a:p>
              <a:p>
                <a:pPr lvl="1"/>
                <a:r>
                  <a:rPr lang="en-US" dirty="0"/>
                  <a:t>How well you fit your data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How well your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generalizes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D3205F-5E14-DB42-B2D8-E96DB9C23C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4D20555-0B40-994A-95E7-6187D2E01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58" y="4592804"/>
            <a:ext cx="3003482" cy="226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8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Down the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6C1A68-610F-CC48-BA4A-A738BEB2BFB9}"/>
              </a:ext>
            </a:extLst>
          </p:cNvPr>
          <p:cNvSpPr txBox="1"/>
          <p:nvPr/>
        </p:nvSpPr>
        <p:spPr>
          <a:xfrm>
            <a:off x="7365772" y="5264007"/>
            <a:ext cx="340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(Assumption of independent data)</a:t>
            </a:r>
          </a:p>
        </p:txBody>
      </p:sp>
    </p:spTree>
    <p:extLst>
      <p:ext uri="{BB962C8B-B14F-4D97-AF65-F5344CB8AC3E}">
        <p14:creationId xmlns:p14="http://schemas.microsoft.com/office/powerpoint/2010/main" val="156890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 </m:t>
                    </m:r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 interpret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2616" b="-3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/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doesn’t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  <a:blipFill>
                <a:blip r:embed="rId3"/>
                <a:stretch>
                  <a:fillRect l="-7241" t="-24615" b="-4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765685" y="2575459"/>
            <a:ext cx="1052624" cy="909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subSup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/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>
                      <m:f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2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838200" y="2711026"/>
            <a:ext cx="1052624" cy="58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9DB519-A652-4548-8E15-B63CBF99C8BD}"/>
              </a:ext>
            </a:extLst>
          </p:cNvPr>
          <p:cNvSpPr/>
          <p:nvPr/>
        </p:nvSpPr>
        <p:spPr>
          <a:xfrm>
            <a:off x="990600" y="3888962"/>
            <a:ext cx="1052624" cy="274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0F8A1-EBA6-604E-887B-CAE48EB83A9F}"/>
              </a:ext>
            </a:extLst>
          </p:cNvPr>
          <p:cNvSpPr/>
          <p:nvPr/>
        </p:nvSpPr>
        <p:spPr>
          <a:xfrm>
            <a:off x="3621488" y="6081145"/>
            <a:ext cx="3321856" cy="6592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/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403" y="5981593"/>
                <a:ext cx="3882088" cy="659219"/>
              </a:xfrm>
              <a:prstGeom prst="rect">
                <a:avLst/>
              </a:prstGeom>
              <a:blipFill>
                <a:blip r:embed="rId3"/>
                <a:stretch>
                  <a:fillRect t="-139623" b="-2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/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same as maximizing likelihood</a:t>
                </a:r>
              </a:p>
              <a:p>
                <a:endParaRPr lang="en-US" dirty="0"/>
              </a:p>
              <a:p>
                <a:r>
                  <a:rPr lang="en-US" dirty="0"/>
                  <a:t>Next question: 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Answer: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No single-step solution like we have in linear regression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76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F445-127A-D94D-9E5A-535D8B31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logistic regression for classification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learned logistic regression model, can we make classification predictions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Discuss potential ways to do this</a:t>
                </a:r>
              </a:p>
              <a:p>
                <a:pPr lvl="1"/>
                <a:r>
                  <a:rPr lang="en-US" dirty="0"/>
                  <a:t>Conditions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Conditions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7210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F445-127A-D94D-9E5A-535D8B31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Using logistic regression for classification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be the learned logistic regression model, can we make classification predictions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Yes</a:t>
                </a:r>
              </a:p>
              <a:p>
                <a:pPr lvl="1"/>
                <a:r>
                  <a:rPr lang="en-US" dirty="0"/>
                  <a:t>Set a cutoff probability </a:t>
                </a:r>
                <a:r>
                  <a:rPr lang="en-US" dirty="0">
                    <a:solidFill>
                      <a:schemeClr val="accent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(e.g., </a:t>
                </a:r>
                <a:r>
                  <a:rPr lang="en-US" dirty="0">
                    <a:solidFill>
                      <a:schemeClr val="accent1"/>
                    </a:solidFill>
                  </a:rPr>
                  <a:t>50%</a:t>
                </a:r>
                <a:r>
                  <a:rPr lang="en-US" dirty="0"/>
                  <a:t>). </a:t>
                </a:r>
              </a:p>
              <a:p>
                <a:pPr lvl="2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Classify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)&lt;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12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1"/>
                    </a:solidFill>
                  </a:rPr>
                  <a:t>50</a:t>
                </a:r>
                <a:r>
                  <a:rPr lang="en-US" dirty="0"/>
                  <a:t> (a common choice)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)&gt;50%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Equivalent to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as the linear classification hypothesis, i.e.,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FE52F-D497-F84E-A5F3-30055E700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D58C933-F43A-2A45-B1C5-0BAD364A006D}"/>
                  </a:ext>
                </a:extLst>
              </p:cNvPr>
              <p:cNvSpPr/>
              <p:nvPr/>
            </p:nvSpPr>
            <p:spPr>
              <a:xfrm>
                <a:off x="7357872" y="4059936"/>
                <a:ext cx="3060192" cy="112166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1        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0.5       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when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→−∞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D58C933-F43A-2A45-B1C5-0BAD364A0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872" y="4059936"/>
                <a:ext cx="3060192" cy="1121664"/>
              </a:xfrm>
              <a:prstGeom prst="roundRect">
                <a:avLst/>
              </a:prstGeom>
              <a:blipFill>
                <a:blip r:embed="rId3"/>
                <a:stretch>
                  <a:fillRect l="-24691" t="-168889" b="-24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3942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81877-70BB-F142-A056-A19BC2B78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697FC-FAF3-674B-8695-D02C66D62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48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97C77-F6A8-FB46-A13C-C9643024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Predicting a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Will this patient have a heart attack within the next year?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output a value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Interpreting it as the probability of yes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75ECB8-081A-7E47-9119-7C9897C93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BC75469-E301-3042-91F7-28234270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480" y="2450208"/>
            <a:ext cx="3228336" cy="23367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DBAE49-6819-6C41-A037-F4B8647EE118}"/>
              </a:ext>
            </a:extLst>
          </p:cNvPr>
          <p:cNvSpPr/>
          <p:nvPr/>
        </p:nvSpPr>
        <p:spPr>
          <a:xfrm>
            <a:off x="5156042" y="3241948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Classification: Yes/No</a:t>
            </a:r>
          </a:p>
          <a:p>
            <a:r>
              <a:rPr lang="en-US" sz="2800" dirty="0"/>
              <a:t>Logistic regression: Probability of Yes</a:t>
            </a:r>
          </a:p>
        </p:txBody>
      </p:sp>
    </p:spTree>
    <p:extLst>
      <p:ext uri="{BB962C8B-B14F-4D97-AF65-F5344CB8AC3E}">
        <p14:creationId xmlns:p14="http://schemas.microsoft.com/office/powerpoint/2010/main" val="3398401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1AB-884E-0048-A478-C1C9C552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A sigmoid function (”S”-shaped function)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0.5       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→−∞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Useful property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69648-9CA7-3246-A972-809182EA60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3619" t="-14035" b="-5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D04DFA-2D7D-934D-8C15-069DC65B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388" y="2732462"/>
            <a:ext cx="4285299" cy="253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8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634F-3D58-0247-8CEA-84CA37A7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Dataset do We 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are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Ideally, we want to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to be the probability value</a:t>
                </a:r>
              </a:p>
              <a:p>
                <a:pPr lvl="1"/>
                <a:r>
                  <a:rPr lang="en-US" dirty="0"/>
                  <a:t>In practice, we </a:t>
                </a:r>
                <a:r>
                  <a:rPr lang="en-US" dirty="0">
                    <a:solidFill>
                      <a:srgbClr val="C00000"/>
                    </a:solidFill>
                  </a:rPr>
                  <a:t>cannot measure a probability</a:t>
                </a:r>
              </a:p>
              <a:p>
                <a:pPr lvl="1"/>
                <a:r>
                  <a:rPr lang="en-US" dirty="0"/>
                  <a:t>We can only see the occurrence of an event and infer the probability</a:t>
                </a:r>
              </a:p>
              <a:p>
                <a:pPr lvl="1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(We often only observe whether the person had heart attack, we don’t observe the “probability”)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Need to address the case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the 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994F7C-ABF6-3149-82B7-083CC48C0A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845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The performance of your learning, i.e.,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, depends on </a:t>
                </a:r>
              </a:p>
              <a:p>
                <a:pPr lvl="1"/>
                <a:r>
                  <a:rPr lang="en-US" dirty="0"/>
                  <a:t>How well you can fit your data using your hypothesis set (</a:t>
                </a:r>
                <a:r>
                  <a:rPr lang="en-US" dirty="0">
                    <a:solidFill>
                      <a:srgbClr val="FFC000"/>
                    </a:solidFill>
                  </a:rPr>
                  <a:t>bias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How stable your learning is for a randomly drawn dataset (</a:t>
                </a:r>
                <a:r>
                  <a:rPr lang="en-US" dirty="0">
                    <a:solidFill>
                      <a:srgbClr val="00B050"/>
                    </a:solidFill>
                  </a:rPr>
                  <a:t>variance</a:t>
                </a:r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277615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277615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20000" r="-2558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239862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239862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19737" r="-2820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739280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701527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399034" y="5007244"/>
            <a:ext cx="4692742" cy="1400950"/>
            <a:chOff x="1282525" y="1301375"/>
            <a:chExt cx="9718962" cy="43063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Placeholder 2"/>
                <p:cNvSpPr txBox="1">
                  <a:spLocks/>
                </p:cNvSpPr>
                <p:nvPr/>
              </p:nvSpPr>
              <p:spPr>
                <a:xfrm>
                  <a:off x="2357118" y="1301375"/>
                  <a:ext cx="3640454" cy="8239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1" indent="0">
                    <a:spcBef>
                      <a:spcPts val="1000"/>
                    </a:spcBef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1200" i="1">
                          <a:latin typeface="Cambria Math" charset="0"/>
                        </a:rPr>
                        <m:t>:</m:t>
                      </m:r>
                    </m:oMath>
                  </a14:m>
                  <a:r>
                    <a:rPr lang="en-US" sz="1200" dirty="0"/>
                    <a:t> </a:t>
                  </a:r>
                  <a14:m>
                    <m:oMath xmlns:m="http://schemas.openxmlformats.org/officeDocument/2006/math">
                      <m:r>
                        <a:rPr lang="en-US" sz="1200" i="1" dirty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1200" i="1" dirty="0">
                          <a:latin typeface="Cambria Math" charset="0"/>
                        </a:rPr>
                        <m:t>=</m:t>
                      </m:r>
                      <m:r>
                        <a:rPr lang="en-US" sz="1200" i="1" dirty="0">
                          <a:latin typeface="Cambria Math" charset="0"/>
                        </a:rPr>
                        <m:t>𝑏</m:t>
                      </m:r>
                    </m:oMath>
                  </a14:m>
                  <a:endParaRPr lang="en-US" sz="1200" dirty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8" name="Tex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7118" y="1301375"/>
                  <a:ext cx="3640454" cy="8239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Placeholder 4"/>
                <p:cNvSpPr txBox="1">
                  <a:spLocks/>
                </p:cNvSpPr>
                <p:nvPr/>
              </p:nvSpPr>
              <p:spPr>
                <a:xfrm>
                  <a:off x="7357539" y="1301377"/>
                  <a:ext cx="3643948" cy="823912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1" indent="0">
                    <a:spcBef>
                      <a:spcPts val="1000"/>
                    </a:spcBef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200" i="1">
                          <a:latin typeface="Cambria Math" charset="0"/>
                        </a:rPr>
                        <m:t>:</m:t>
                      </m:r>
                    </m:oMath>
                  </a14:m>
                  <a:r>
                    <a:rPr lang="en-US" sz="1200" dirty="0"/>
                    <a:t> </a:t>
                  </a:r>
                  <a14:m>
                    <m:oMath xmlns:m="http://schemas.openxmlformats.org/officeDocument/2006/math">
                      <m:r>
                        <a:rPr lang="en-US" sz="1200" i="1" dirty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dirty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1200" i="1" dirty="0">
                          <a:latin typeface="Cambria Math" charset="0"/>
                        </a:rPr>
                        <m:t>=</m:t>
                      </m:r>
                      <m:r>
                        <a:rPr lang="en-US" sz="1200" i="1" dirty="0">
                          <a:latin typeface="Cambria Math" charset="0"/>
                        </a:rPr>
                        <m:t>𝑎𝑥</m:t>
                      </m:r>
                      <m:r>
                        <a:rPr lang="en-US" sz="1200" i="1" dirty="0">
                          <a:latin typeface="Cambria Math" charset="0"/>
                        </a:rPr>
                        <m:t>+</m:t>
                      </m:r>
                      <m:r>
                        <a:rPr lang="en-US" sz="1200" i="1" dirty="0">
                          <a:latin typeface="Cambria Math" charset="0"/>
                        </a:rPr>
                        <m:t>𝑏</m:t>
                      </m:r>
                    </m:oMath>
                  </a14:m>
                  <a:endParaRPr lang="en-US" sz="1200" dirty="0"/>
                </a:p>
                <a:p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 Placeholder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7539" y="1301377"/>
                  <a:ext cx="3643948" cy="8239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Content Placeholder 13">
              <a:extLst>
                <a:ext uri="{FF2B5EF4-FFF2-40B4-BE49-F238E27FC236}">
                  <a16:creationId xmlns:a16="http://schemas.microsoft.com/office/drawing/2014/main" id="{6A7F5B91-C591-0648-A40B-9B8888C12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2525" y="1923182"/>
              <a:ext cx="4272313" cy="3684588"/>
            </a:xfrm>
            <a:prstGeom prst="rect">
              <a:avLst/>
            </a:prstGeom>
          </p:spPr>
        </p:pic>
        <p:pic>
          <p:nvPicPr>
            <p:cNvPr id="13" name="Content Placeholder 15">
              <a:extLst>
                <a:ext uri="{FF2B5EF4-FFF2-40B4-BE49-F238E27FC236}">
                  <a16:creationId xmlns:a16="http://schemas.microsoft.com/office/drawing/2014/main" id="{80F1626A-DD39-4E4D-8CC1-B6A268E51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27637" y="1923181"/>
              <a:ext cx="4272312" cy="36845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625B826-BBAC-974A-8B61-85F1D7C6A142}"/>
                    </a:ext>
                  </a:extLst>
                </p:cNvPr>
                <p:cNvSpPr/>
                <p:nvPr/>
              </p:nvSpPr>
              <p:spPr>
                <a:xfrm>
                  <a:off x="3817506" y="3239219"/>
                  <a:ext cx="719682" cy="6415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625B826-BBAC-974A-8B61-85F1D7C6A1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7506" y="3239219"/>
                  <a:ext cx="719682" cy="64155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12000" r="-36250" b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2710923-ED8B-DC48-8361-0962B271A2F5}"/>
                    </a:ext>
                  </a:extLst>
                </p:cNvPr>
                <p:cNvSpPr/>
                <p:nvPr/>
              </p:nvSpPr>
              <p:spPr>
                <a:xfrm>
                  <a:off x="9533415" y="3700884"/>
                  <a:ext cx="719682" cy="64155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sz="1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02710923-ED8B-DC48-8361-0962B271A2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3415" y="3700884"/>
                  <a:ext cx="719682" cy="64155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11765" r="-379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D80CB21-CDAB-8F4D-8D6C-5BE7B8B34E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9951" y="4971119"/>
            <a:ext cx="4584903" cy="163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0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Quantify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0925CF-D576-EC40-BDBB-CC28A6E138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8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do define the error measure to quantify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Ideally, we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meaningful</a:t>
                </a:r>
              </a:p>
              <a:p>
                <a:pPr lvl="2"/>
                <a:r>
                  <a:rPr lang="en-US" dirty="0"/>
                  <a:t>Binary error for classification: tell us the number of mistakes we make</a:t>
                </a:r>
              </a:p>
              <a:p>
                <a:pPr lvl="2"/>
                <a:r>
                  <a:rPr lang="en-US" dirty="0"/>
                  <a:t>Squared error for regression: the error minimizer is the ”mean (average)”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We also want it to be </a:t>
                </a:r>
                <a:r>
                  <a:rPr lang="en-US" dirty="0">
                    <a:solidFill>
                      <a:schemeClr val="accent2"/>
                    </a:solidFill>
                  </a:rPr>
                  <a:t>easy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CCE6B1-34CC-FD45-BE97-018E0A339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5465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7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It looks complicated, but</a:t>
                </a:r>
              </a:p>
              <a:p>
                <a:pPr lvl="1"/>
                <a:r>
                  <a:rPr lang="en-US" dirty="0"/>
                  <a:t>It has nice interpretations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(min error =&gt; max likelihood)</a:t>
                </a:r>
              </a:p>
              <a:p>
                <a:pPr lvl="1"/>
                <a:r>
                  <a:rPr lang="en-US" dirty="0"/>
                  <a:t>It is easy to optimize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(continuous, differentiable, convex)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13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we believe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bg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47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5161-1798-3644-8E99-6F8EDADD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generated?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drawn from 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labeled according to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probability of seeing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if we believe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generated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914400" lvl="2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E0E6BB-598B-CD4A-8C54-A1E87776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B4A3D6-4891-0442-A90D-8D30341E5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34" y="0"/>
            <a:ext cx="3458966" cy="30254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772C3B-081D-5A40-802A-342A490EA9B1}"/>
              </a:ext>
            </a:extLst>
          </p:cNvPr>
          <p:cNvCxnSpPr/>
          <p:nvPr/>
        </p:nvCxnSpPr>
        <p:spPr>
          <a:xfrm flipH="1">
            <a:off x="8167955" y="1708962"/>
            <a:ext cx="832207" cy="7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6C1A68-610F-CC48-BA4A-A738BEB2BFB9}"/>
              </a:ext>
            </a:extLst>
          </p:cNvPr>
          <p:cNvSpPr txBox="1"/>
          <p:nvPr/>
        </p:nvSpPr>
        <p:spPr>
          <a:xfrm>
            <a:off x="3385455" y="6143093"/>
            <a:ext cx="326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Assumption of independent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7A7EC3-3624-2440-A9CB-7241B49C6CE9}"/>
              </a:ext>
            </a:extLst>
          </p:cNvPr>
          <p:cNvCxnSpPr>
            <a:cxnSpLocks/>
          </p:cNvCxnSpPr>
          <p:nvPr/>
        </p:nvCxnSpPr>
        <p:spPr>
          <a:xfrm>
            <a:off x="5019845" y="5592760"/>
            <a:ext cx="0" cy="4916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88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 </m:t>
                    </m:r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 interpret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probability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=+1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3509" b="-49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/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doesn’t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5FE738E-77CF-524F-8575-46E9F676E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131" y="2631281"/>
                <a:ext cx="3646967" cy="797719"/>
              </a:xfrm>
              <a:prstGeom prst="roundRect">
                <a:avLst/>
              </a:prstGeom>
              <a:blipFill>
                <a:blip r:embed="rId3"/>
                <a:stretch>
                  <a:fillRect l="-7241" t="-24615" b="-4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723013" y="2726974"/>
            <a:ext cx="1052624" cy="909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12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600A-CA60-1B4D-9D14-80058550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Choosing </a:t>
                </a:r>
                <a:r>
                  <a:rPr lang="en-US" dirty="0"/>
                  <a:t>the hypothesis that maximizes the likelihood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∏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subSup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fName>
                      <m:e/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92A19-9B7A-144F-8649-DCC108B65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761AF5-251C-B749-BEEA-7A4376189877}"/>
              </a:ext>
            </a:extLst>
          </p:cNvPr>
          <p:cNvSpPr/>
          <p:nvPr/>
        </p:nvSpPr>
        <p:spPr>
          <a:xfrm>
            <a:off x="838200" y="2711026"/>
            <a:ext cx="1052624" cy="585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9DB519-A652-4548-8E15-B63CBF99C8BD}"/>
              </a:ext>
            </a:extLst>
          </p:cNvPr>
          <p:cNvSpPr/>
          <p:nvPr/>
        </p:nvSpPr>
        <p:spPr>
          <a:xfrm>
            <a:off x="990600" y="3888962"/>
            <a:ext cx="1052624" cy="274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0F8A1-EBA6-604E-887B-CAE48EB83A9F}"/>
              </a:ext>
            </a:extLst>
          </p:cNvPr>
          <p:cNvSpPr/>
          <p:nvPr/>
        </p:nvSpPr>
        <p:spPr>
          <a:xfrm>
            <a:off x="3645872" y="5644928"/>
            <a:ext cx="3189768" cy="552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/>
              <p:nvPr/>
            </p:nvSpPr>
            <p:spPr>
              <a:xfrm>
                <a:off x="7153676" y="5591764"/>
                <a:ext cx="3882088" cy="659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46D135-66F6-CC41-9C1E-8D1CF77B8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676" y="5591764"/>
                <a:ext cx="3882088" cy="659219"/>
              </a:xfrm>
              <a:prstGeom prst="rect">
                <a:avLst/>
              </a:prstGeom>
              <a:blipFill>
                <a:blip r:embed="rId3"/>
                <a:stretch>
                  <a:fillRect t="-141509" b="-2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/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4899B1B-74E6-B141-8374-83B04FA2B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424" y="4193426"/>
                <a:ext cx="2428047" cy="79132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9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5204-5EA8-DD45-8CF8-7CFBED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6C160-988A-7D4C-8951-2E60E36256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same as maximizing likelihood</a:t>
                </a:r>
              </a:p>
              <a:p>
                <a:endParaRPr lang="en-US" dirty="0"/>
              </a:p>
              <a:p>
                <a:r>
                  <a:rPr lang="en-US" dirty="0"/>
                  <a:t>Next question: How to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Answer: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No single-step solution like we have in linear regression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536C160-988A-7D4C-8951-2E60E3625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218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772522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0B8D-958F-1641-BAA0-CA0E2B4D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Theories of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C131-8F53-EF48-BFA3-E75F52594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VC Generalization Bound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Bias-Variance Tradeoff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A1EEC05-3E6E-DB48-9231-A731D5CD5851}"/>
                  </a:ext>
                </a:extLst>
              </p:cNvPr>
              <p:cNvSpPr/>
              <p:nvPr/>
            </p:nvSpPr>
            <p:spPr>
              <a:xfrm>
                <a:off x="838200" y="2524212"/>
                <a:ext cx="5541069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A1EEC05-3E6E-DB48-9231-A731D5CD58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24212"/>
                <a:ext cx="5541069" cy="9221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3267EA-713F-4D46-BF8C-A443923C7B93}"/>
                  </a:ext>
                </a:extLst>
              </p:cNvPr>
              <p:cNvSpPr/>
              <p:nvPr/>
            </p:nvSpPr>
            <p:spPr>
              <a:xfrm>
                <a:off x="1488753" y="4571441"/>
                <a:ext cx="9781032" cy="914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3267EA-713F-4D46-BF8C-A443923C7B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753" y="4571441"/>
                <a:ext cx="9781032" cy="914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560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4B97AE-0AE8-4B47-BCB1-FEEE815AB9B2}"/>
              </a:ext>
            </a:extLst>
          </p:cNvPr>
          <p:cNvSpPr/>
          <p:nvPr/>
        </p:nvSpPr>
        <p:spPr>
          <a:xfrm>
            <a:off x="1133856" y="3035808"/>
            <a:ext cx="4401312" cy="2145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57F507-E04B-DC44-94E4-26A6E13BB961}"/>
              </a:ext>
            </a:extLst>
          </p:cNvPr>
          <p:cNvSpPr/>
          <p:nvPr/>
        </p:nvSpPr>
        <p:spPr>
          <a:xfrm>
            <a:off x="6377121" y="2429256"/>
            <a:ext cx="4401312" cy="3118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544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689787-2FA4-9C44-BD85-1339F898A58D}"/>
              </a:ext>
            </a:extLst>
          </p:cNvPr>
          <p:cNvSpPr/>
          <p:nvPr/>
        </p:nvSpPr>
        <p:spPr>
          <a:xfrm>
            <a:off x="6377121" y="2429256"/>
            <a:ext cx="4401312" cy="3118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8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17261</TotalTime>
  <Words>2937</Words>
  <Application>Microsoft Macintosh PowerPoint</Application>
  <PresentationFormat>Widescreen</PresentationFormat>
  <Paragraphs>532</Paragraphs>
  <Slides>56</Slides>
  <Notes>0</Notes>
  <HiddenSlides>13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VC Generalization Bound</vt:lpstr>
      <vt:lpstr>Bias-Variance Decomposition</vt:lpstr>
      <vt:lpstr>Today’s Lecture</vt:lpstr>
      <vt:lpstr>Two Theories of Generalization</vt:lpstr>
      <vt:lpstr>Learning Curves</vt:lpstr>
      <vt:lpstr>Learning Curves</vt:lpstr>
      <vt:lpstr>Learning Curves</vt:lpstr>
      <vt:lpstr>Learning Curves</vt:lpstr>
      <vt:lpstr>Learning Curves</vt:lpstr>
      <vt:lpstr>PowerPoint Presentation</vt:lpstr>
      <vt:lpstr>PowerPoint Presentation</vt:lpstr>
      <vt:lpstr>Linear Models</vt:lpstr>
      <vt:lpstr>Linear Models</vt:lpstr>
      <vt:lpstr>Learning Algorithm?</vt:lpstr>
      <vt:lpstr>Linear Classification</vt:lpstr>
      <vt:lpstr>Linear Classification (Perceptron)</vt:lpstr>
      <vt:lpstr>Non-Separable Data</vt:lpstr>
      <vt:lpstr>Example on Feature Engineering</vt:lpstr>
      <vt:lpstr>Linear Regression</vt:lpstr>
      <vt:lpstr>Linear Regression</vt:lpstr>
      <vt:lpstr>Matrix Representation</vt:lpstr>
      <vt:lpstr>Rewriting the In-Sample Error In Matrix Form</vt:lpstr>
      <vt:lpstr>How to find w ⃗_lin=〖argmin〗_w ⃗   E_in (w ⃗)? </vt:lpstr>
      <vt:lpstr>PowerPoint Presentation</vt:lpstr>
      <vt:lpstr>Linear Regression “Algorithm”</vt:lpstr>
      <vt:lpstr>Short Discussion</vt:lpstr>
      <vt:lpstr>Short Discussion</vt:lpstr>
      <vt:lpstr>Discussion</vt:lpstr>
      <vt:lpstr>Logistic Regression</vt:lpstr>
      <vt:lpstr>Logistic Regression: Predicting a Probability</vt:lpstr>
      <vt:lpstr>Logistic Regression: Predicting a Probability</vt:lpstr>
      <vt:lpstr>What Kind of Dataset do We Get?</vt:lpstr>
      <vt:lpstr>Error Measure: Quantifying g≈f</vt:lpstr>
      <vt:lpstr>Cross Entropy Error</vt:lpstr>
      <vt:lpstr> Minimizing Cross Entropy Error    Maximizing Likelihood</vt:lpstr>
      <vt:lpstr>Maximum Likelihood Estimation</vt:lpstr>
      <vt:lpstr>Write Down the Likelihood</vt:lpstr>
      <vt:lpstr>Maximum Likelihood</vt:lpstr>
      <vt:lpstr>Maximum Likelihood</vt:lpstr>
      <vt:lpstr>Cross Entropy Error</vt:lpstr>
      <vt:lpstr>Discussion</vt:lpstr>
      <vt:lpstr>Discussion</vt:lpstr>
      <vt:lpstr>Logistic Regression</vt:lpstr>
      <vt:lpstr>Logistic Regression: Predicting a Probability</vt:lpstr>
      <vt:lpstr>Logistic Regression</vt:lpstr>
      <vt:lpstr>What kind of Dataset do We Get?</vt:lpstr>
      <vt:lpstr>How to Quantify g≈f</vt:lpstr>
      <vt:lpstr>Cross Entropy Error</vt:lpstr>
      <vt:lpstr>Likelihood</vt:lpstr>
      <vt:lpstr>Likelihood</vt:lpstr>
      <vt:lpstr>Maximum Likelihood</vt:lpstr>
      <vt:lpstr>Maximum Likelihood</vt:lpstr>
      <vt:lpstr>Cross Entropy Error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1898</cp:revision>
  <cp:lastPrinted>2020-02-04T16:28:44Z</cp:lastPrinted>
  <dcterms:created xsi:type="dcterms:W3CDTF">2017-08-24T15:35:37Z</dcterms:created>
  <dcterms:modified xsi:type="dcterms:W3CDTF">2022-09-19T23:49:51Z</dcterms:modified>
</cp:coreProperties>
</file>